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6" r:id="rId1"/>
  </p:sldMasterIdLst>
  <p:sldIdLst>
    <p:sldId id="256" r:id="rId2"/>
    <p:sldId id="257" r:id="rId3"/>
    <p:sldId id="258" r:id="rId4"/>
    <p:sldId id="265" r:id="rId5"/>
    <p:sldId id="261" r:id="rId6"/>
    <p:sldId id="262" r:id="rId7"/>
    <p:sldId id="263" r:id="rId8"/>
    <p:sldId id="264" r:id="rId9"/>
    <p:sldId id="272" r:id="rId10"/>
    <p:sldId id="260" r:id="rId11"/>
    <p:sldId id="266" r:id="rId12"/>
    <p:sldId id="267" r:id="rId13"/>
    <p:sldId id="268" r:id="rId14"/>
    <p:sldId id="270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rector" initials="D" lastIdx="7" clrIdx="0">
    <p:extLst>
      <p:ext uri="{19B8F6BF-5375-455C-9EA6-DF929625EA0E}">
        <p15:presenceInfo xmlns:p15="http://schemas.microsoft.com/office/powerpoint/2012/main" userId="Direc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34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661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101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540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4412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2543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317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19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90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0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76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03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32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86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121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650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56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21566" y="2563433"/>
            <a:ext cx="4502067" cy="985984"/>
          </a:xfrm>
        </p:spPr>
        <p:txBody>
          <a:bodyPr/>
          <a:lstStyle/>
          <a:p>
            <a:r>
              <a:rPr lang="es-CL" dirty="0" smtClean="0"/>
              <a:t>          </a:t>
            </a:r>
            <a:r>
              <a:rPr lang="es-CL" b="1" i="1" dirty="0" smtClean="0">
                <a:latin typeface="Comic Sans MS" panose="030F0702030302020204" pitchFamily="66" charset="0"/>
              </a:rPr>
              <a:t>INDUCCIÓN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06005" y="3967705"/>
            <a:ext cx="7766936" cy="1096899"/>
          </a:xfrm>
        </p:spPr>
        <p:txBody>
          <a:bodyPr>
            <a:normAutofit fontScale="92500"/>
          </a:bodyPr>
          <a:lstStyle/>
          <a:p>
            <a:r>
              <a:rPr lang="es-CL" sz="5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PRIMERO BÁSICO 2025</a:t>
            </a:r>
            <a:endParaRPr lang="es-CL" sz="5400" dirty="0">
              <a:solidFill>
                <a:srgbClr val="66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5 Imagen" descr="insignia we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211" y="304373"/>
            <a:ext cx="1687797" cy="18407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0791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4996" y="312788"/>
            <a:ext cx="10050653" cy="1089891"/>
          </a:xfrm>
        </p:spPr>
        <p:txBody>
          <a:bodyPr>
            <a:normAutofit fontScale="90000"/>
          </a:bodyPr>
          <a:lstStyle/>
          <a:p>
            <a:r>
              <a:rPr lang="es-CL" sz="4000" b="1" dirty="0" smtClean="0">
                <a:latin typeface="Comic Sans MS" panose="030F0702030302020204" pitchFamily="66" charset="0"/>
              </a:rPr>
              <a:t>PLATAFORMA EDUCATIVA</a:t>
            </a:r>
            <a:r>
              <a:rPr lang="es-CL" b="1" dirty="0" smtClean="0"/>
              <a:t/>
            </a:r>
            <a:br>
              <a:rPr lang="es-CL" b="1" dirty="0" smtClean="0"/>
            </a:br>
            <a:r>
              <a:rPr lang="es-CL" b="1" dirty="0"/>
              <a:t/>
            </a:r>
            <a:br>
              <a:rPr lang="es-CL" b="1" dirty="0"/>
            </a:b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90757" y="1591651"/>
            <a:ext cx="7953306" cy="4737712"/>
          </a:xfrm>
        </p:spPr>
        <p:txBody>
          <a:bodyPr>
            <a:noAutofit/>
          </a:bodyPr>
          <a:lstStyle/>
          <a:p>
            <a:r>
              <a:rPr lang="es-CL" sz="3200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APPODERADOS </a:t>
            </a:r>
            <a:r>
              <a:rPr lang="es-CL" sz="32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endParaRPr lang="es-CL" sz="3200" dirty="0" smtClean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s-CL" sz="32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Aplicación descargable en dispositivos.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3200" dirty="0">
                <a:solidFill>
                  <a:srgbClr val="6600CC"/>
                </a:solidFill>
                <a:latin typeface="Comic Sans MS" panose="030F0702030302020204" pitchFamily="66" charset="0"/>
              </a:rPr>
              <a:t>Calendario de </a:t>
            </a:r>
            <a:r>
              <a:rPr lang="es-CL" sz="32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evaluaciones.</a:t>
            </a:r>
            <a:endParaRPr lang="es-CL" sz="3200" dirty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s-CL" sz="3200" dirty="0">
                <a:solidFill>
                  <a:srgbClr val="6600CC"/>
                </a:solidFill>
                <a:latin typeface="Comic Sans MS" panose="030F0702030302020204" pitchFamily="66" charset="0"/>
              </a:rPr>
              <a:t>Mensajería.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sz="3200" dirty="0">
                <a:solidFill>
                  <a:srgbClr val="6600CC"/>
                </a:solidFill>
                <a:latin typeface="Comic Sans MS" panose="030F0702030302020204" pitchFamily="66" charset="0"/>
              </a:rPr>
              <a:t>Registro de notas</a:t>
            </a:r>
            <a:r>
              <a:rPr lang="es-CL" sz="32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es-CL" sz="2000" dirty="0" smtClean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MX" sz="2000" b="1" dirty="0" smtClean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s-MX" sz="2000" b="1" dirty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s-MX" sz="2000" dirty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s-CL" sz="2000" dirty="0" smtClean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s-CL" sz="2000" dirty="0" smtClean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s-CL" sz="2000" dirty="0" smtClean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endParaRPr lang="es-CL" sz="2000" dirty="0" smtClean="0"/>
          </a:p>
          <a:p>
            <a:pPr marL="0" indent="0">
              <a:buNone/>
            </a:pPr>
            <a:endParaRPr lang="es-CL" sz="2000" dirty="0" smtClean="0"/>
          </a:p>
          <a:p>
            <a:pPr marL="0" indent="0">
              <a:buNone/>
            </a:pPr>
            <a:r>
              <a:rPr lang="es-CL" sz="2000" dirty="0" smtClean="0"/>
              <a:t>     </a:t>
            </a:r>
            <a:endParaRPr lang="es-CL" sz="20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154" y="1672483"/>
            <a:ext cx="797268" cy="6845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5 Imagen" descr="insignia we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9197" y="0"/>
            <a:ext cx="803252" cy="7623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138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7881"/>
          </a:xfrm>
        </p:spPr>
        <p:txBody>
          <a:bodyPr/>
          <a:lstStyle/>
          <a:p>
            <a:r>
              <a:rPr lang="es-CL" b="1" dirty="0" smtClean="0">
                <a:latin typeface="Comic Sans MS" panose="030F0702030302020204" pitchFamily="66" charset="0"/>
              </a:rPr>
              <a:t>AUTONOMÍA</a:t>
            </a:r>
            <a:endParaRPr lang="es-CL" b="1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1626" y="1506027"/>
            <a:ext cx="5505520" cy="4893276"/>
          </a:xfrm>
        </p:spPr>
        <p:txBody>
          <a:bodyPr>
            <a:normAutofit/>
          </a:bodyPr>
          <a:lstStyle/>
          <a:p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 </a:t>
            </a:r>
            <a:r>
              <a:rPr lang="es-CL" sz="2000" b="1" dirty="0">
                <a:solidFill>
                  <a:srgbClr val="6600CC"/>
                </a:solidFill>
                <a:latin typeface="Comic Sans MS" panose="030F0702030302020204" pitchFamily="66" charset="0"/>
              </a:rPr>
              <a:t>S</a:t>
            </a:r>
            <a:r>
              <a:rPr lang="es-CL" sz="2000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ervicios higiénicos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2000" dirty="0">
                <a:solidFill>
                  <a:srgbClr val="6600CC"/>
                </a:solidFill>
                <a:latin typeface="Comic Sans MS" panose="030F0702030302020204" pitchFamily="66" charset="0"/>
              </a:rPr>
              <a:t>Permisos regulados con </a:t>
            </a:r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tarjetas.                   </a:t>
            </a:r>
            <a:endParaRPr lang="es-CL" sz="2000" dirty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2000" dirty="0">
                <a:solidFill>
                  <a:srgbClr val="6600CC"/>
                </a:solidFill>
                <a:latin typeface="Comic Sans MS" panose="030F0702030302020204" pitchFamily="66" charset="0"/>
              </a:rPr>
              <a:t>Cada vez que lo requieran.   </a:t>
            </a:r>
            <a:endParaRPr lang="es-CL" sz="2000" dirty="0" smtClean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r>
              <a:rPr lang="es-CL" sz="2000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Recreo y colación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Zonas asignadas en recreo (mesas y sillas).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Supervisión de asistente de aula e inspectores de patio.</a:t>
            </a:r>
          </a:p>
          <a:p>
            <a:r>
              <a:rPr lang="es-CL" sz="2000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Formación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Fuera de sala al inicio de cada jornada.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Fuera de sala después de recreo.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s-CL" dirty="0" smtClean="0"/>
          </a:p>
        </p:txBody>
      </p:sp>
      <p:pic>
        <p:nvPicPr>
          <p:cNvPr id="6" name="5 Imagen" descr="insignia we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03252" cy="7623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https://i.pinimg.com/originals/e5/47/8b/e5478b5db8facb0127572934f012a5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146" y="1367481"/>
            <a:ext cx="3648075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578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3256" y="418895"/>
            <a:ext cx="8911687" cy="825749"/>
          </a:xfrm>
        </p:spPr>
        <p:txBody>
          <a:bodyPr>
            <a:normAutofit/>
          </a:bodyPr>
          <a:lstStyle/>
          <a:p>
            <a:r>
              <a:rPr lang="es-CL" sz="4000" b="1" dirty="0" smtClean="0">
                <a:latin typeface="Comic Sans MS" panose="030F0702030302020204" pitchFamily="66" charset="0"/>
              </a:rPr>
              <a:t>PERIODO DE ADAPTACIÓN </a:t>
            </a:r>
            <a:endParaRPr lang="es-CL" sz="4000" b="1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59928" y="1510236"/>
            <a:ext cx="4775015" cy="4327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400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PRIMERA SEMANA DE CLASES</a:t>
            </a:r>
          </a:p>
          <a:p>
            <a:pPr marL="0" indent="0">
              <a:buNone/>
            </a:pPr>
            <a:endParaRPr lang="es-CL" sz="1200" b="1" dirty="0" smtClean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r>
              <a:rPr lang="es-CL" sz="2400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Día 1: </a:t>
            </a: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Asisten estudiantes y apoderados (1 bloque de clase).</a:t>
            </a:r>
          </a:p>
          <a:p>
            <a:r>
              <a:rPr lang="es-CL" sz="2400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Día 2: </a:t>
            </a: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Ingresan sólo  estudiantes (2 bloques).</a:t>
            </a:r>
          </a:p>
          <a:p>
            <a:r>
              <a:rPr lang="es-CL" sz="2400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Día 3: </a:t>
            </a: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Los estudiantes permanecen 3 bloques.</a:t>
            </a:r>
          </a:p>
          <a:p>
            <a:pPr>
              <a:buFont typeface="Wingdings" panose="05000000000000000000" pitchFamily="2" charset="2"/>
              <a:buChar char="v"/>
            </a:pPr>
            <a:endParaRPr lang="es-CL" sz="2400" dirty="0" smtClean="0"/>
          </a:p>
          <a:p>
            <a:endParaRPr lang="es-CL" sz="2000" dirty="0"/>
          </a:p>
          <a:p>
            <a:pPr marL="0" indent="0">
              <a:buNone/>
            </a:pPr>
            <a:endParaRPr lang="es-CL" sz="2000" dirty="0" smtClean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302" y="1510236"/>
            <a:ext cx="4131897" cy="32176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5 Imagen" descr="insignia we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4" y="31958"/>
            <a:ext cx="803252" cy="7623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7674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2146" y="762374"/>
            <a:ext cx="9384145" cy="1320800"/>
          </a:xfrm>
        </p:spPr>
        <p:txBody>
          <a:bodyPr/>
          <a:lstStyle/>
          <a:p>
            <a:r>
              <a:rPr lang="es-CL" b="1" dirty="0" smtClean="0">
                <a:latin typeface="Comic Sans MS" panose="030F0702030302020204" pitchFamily="66" charset="0"/>
              </a:rPr>
              <a:t>INGRESO Y RETIRO DE ESTUDIANTES </a:t>
            </a:r>
            <a:endParaRPr lang="es-CL" b="1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1626" y="1875527"/>
            <a:ext cx="5472701" cy="3509273"/>
          </a:xfrm>
        </p:spPr>
        <p:txBody>
          <a:bodyPr>
            <a:normAutofit/>
          </a:bodyPr>
          <a:lstStyle/>
          <a:p>
            <a:r>
              <a:rPr lang="es-CL" sz="2400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Ingreso inicio de la jornada: </a:t>
            </a: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Estudiantes ingresan solos al colegio. </a:t>
            </a:r>
          </a:p>
          <a:p>
            <a:r>
              <a:rPr lang="es-CL" sz="2400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Retiro término de la jornada: </a:t>
            </a: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Apoderados </a:t>
            </a:r>
            <a:r>
              <a:rPr lang="es-CL" sz="2400" dirty="0">
                <a:solidFill>
                  <a:srgbClr val="6600CC"/>
                </a:solidFill>
                <a:latin typeface="Comic Sans MS" panose="030F0702030302020204" pitchFamily="66" charset="0"/>
              </a:rPr>
              <a:t>retiran en sala</a:t>
            </a: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.            </a:t>
            </a:r>
            <a:endParaRPr lang="es-CL" sz="2400" b="1" dirty="0" smtClean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r>
              <a:rPr lang="es-CL" sz="2400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Furgones escolares: </a:t>
            </a: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Salida por calle </a:t>
            </a:r>
            <a:r>
              <a:rPr lang="es-CL" sz="2400" dirty="0" err="1" smtClean="0">
                <a:solidFill>
                  <a:srgbClr val="6600CC"/>
                </a:solidFill>
                <a:latin typeface="Comic Sans MS" panose="030F0702030302020204" pitchFamily="66" charset="0"/>
              </a:rPr>
              <a:t>Peteroa</a:t>
            </a: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  (exclusiva furgones). Entregan asistentes</a:t>
            </a:r>
            <a:r>
              <a:rPr lang="es-CL" sz="2400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.</a:t>
            </a:r>
          </a:p>
          <a:p>
            <a:pPr marL="0" indent="0">
              <a:lnSpc>
                <a:spcPct val="200000"/>
              </a:lnSpc>
              <a:buNone/>
            </a:pPr>
            <a:endParaRPr lang="es-CL" sz="2400" b="1" dirty="0" smtClean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es-CL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505" y="1875527"/>
            <a:ext cx="3071386" cy="308441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5 Imagen" descr="insignia we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3252" cy="7623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3480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0509"/>
          </a:xfrm>
        </p:spPr>
        <p:txBody>
          <a:bodyPr>
            <a:normAutofit fontScale="90000"/>
          </a:bodyPr>
          <a:lstStyle/>
          <a:p>
            <a:r>
              <a:rPr lang="es-CL" sz="4400" b="1" dirty="0" smtClean="0">
                <a:latin typeface="Comic Sans MS" panose="030F0702030302020204" pitchFamily="66" charset="0"/>
              </a:rPr>
              <a:t>CANALES DE COMUNICACIÓN </a:t>
            </a:r>
            <a:endParaRPr lang="es-CL" sz="4400" b="1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3252" y="1551707"/>
            <a:ext cx="8915400" cy="4375563"/>
          </a:xfrm>
        </p:spPr>
        <p:txBody>
          <a:bodyPr>
            <a:noAutofit/>
          </a:bodyPr>
          <a:lstStyle/>
          <a:p>
            <a:r>
              <a:rPr lang="es-CL" sz="2400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Solicitamos seguir los conductos regulares.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2400" dirty="0">
                <a:solidFill>
                  <a:srgbClr val="6600CC"/>
                </a:solidFill>
                <a:latin typeface="Comic Sans MS" panose="030F0702030302020204" pitchFamily="66" charset="0"/>
              </a:rPr>
              <a:t> Profesora </a:t>
            </a: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jefe.</a:t>
            </a:r>
            <a:endParaRPr lang="es-CL" sz="2400" dirty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CL" sz="2400" dirty="0">
                <a:solidFill>
                  <a:srgbClr val="6600CC"/>
                </a:solidFill>
                <a:latin typeface="Comic Sans MS" panose="030F0702030302020204" pitchFamily="66" charset="0"/>
              </a:rPr>
              <a:t> </a:t>
            </a: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Profesor </a:t>
            </a:r>
            <a:r>
              <a:rPr lang="es-CL" sz="2400" dirty="0">
                <a:solidFill>
                  <a:srgbClr val="6600CC"/>
                </a:solidFill>
                <a:latin typeface="Comic Sans MS" panose="030F0702030302020204" pitchFamily="66" charset="0"/>
              </a:rPr>
              <a:t>de </a:t>
            </a: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asignatura.</a:t>
            </a:r>
            <a:endParaRPr lang="es-CL" sz="2400" dirty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CL" sz="2400" dirty="0">
                <a:solidFill>
                  <a:srgbClr val="6600CC"/>
                </a:solidFill>
                <a:latin typeface="Comic Sans MS" panose="030F0702030302020204" pitchFamily="66" charset="0"/>
              </a:rPr>
              <a:t> </a:t>
            </a: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Coordinadores (CA/CE).</a:t>
            </a:r>
          </a:p>
          <a:p>
            <a:pPr marL="0" indent="0">
              <a:buNone/>
            </a:pPr>
            <a:endParaRPr lang="es-CL" sz="2400" dirty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r>
              <a:rPr lang="es-CL" sz="2400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Canales oficiales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Appoderados.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Agenda del estudiante.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Correo institucional.</a:t>
            </a:r>
          </a:p>
        </p:txBody>
      </p:sp>
      <p:pic>
        <p:nvPicPr>
          <p:cNvPr id="5" name="5 Imagen" descr="insignia we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03252" cy="7623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616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516" y="2964873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es-CL" sz="6600" b="1" i="1" dirty="0" smtClean="0">
                <a:latin typeface="Comic Sans MS" panose="030F0702030302020204" pitchFamily="66" charset="0"/>
              </a:rPr>
              <a:t>AGRADECEMOS SU ASISTENCIA</a:t>
            </a:r>
            <a:endParaRPr lang="es-CL" sz="6600" b="1" i="1" dirty="0">
              <a:latin typeface="Comic Sans MS" panose="030F0702030302020204" pitchFamily="66" charset="0"/>
            </a:endParaRPr>
          </a:p>
        </p:txBody>
      </p:sp>
      <p:pic>
        <p:nvPicPr>
          <p:cNvPr id="4" name="5 Imagen" descr="insignia we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5087" y="692726"/>
            <a:ext cx="2013527" cy="19110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5763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5"/>
          <p:cNvSpPr>
            <a:spLocks noGrp="1"/>
          </p:cNvSpPr>
          <p:nvPr>
            <p:ph type="body" sz="quarter" idx="13"/>
          </p:nvPr>
        </p:nvSpPr>
        <p:spPr>
          <a:xfrm>
            <a:off x="1157578" y="4216587"/>
            <a:ext cx="8915400" cy="360405"/>
          </a:xfrm>
        </p:spPr>
        <p:txBody>
          <a:bodyPr/>
          <a:lstStyle/>
          <a:p>
            <a:r>
              <a:rPr lang="es-CL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La reunión tiene por objetivo: </a:t>
            </a:r>
            <a:endParaRPr lang="es-CL" b="1" dirty="0">
              <a:solidFill>
                <a:srgbClr val="66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1157578" y="4706301"/>
            <a:ext cx="7709332" cy="1648317"/>
          </a:xfrm>
        </p:spPr>
        <p:txBody>
          <a:bodyPr>
            <a:noAutofit/>
          </a:bodyPr>
          <a:lstStyle/>
          <a:p>
            <a:pPr algn="just"/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Informar a los apoderados la dinámica general  del funcionamiento macro del primero básico, que involucra aspectos como: Canales de comunicación, metodología, horarios, currículo, plan de estudio, uso de plataformas, autonomía y otros. </a:t>
            </a:r>
            <a:endParaRPr lang="es-CL" sz="2000" dirty="0">
              <a:solidFill>
                <a:srgbClr val="66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5 Imagen" descr="insignia we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03252" cy="7623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Imagen 8" descr="PRIMER AÑO BÁSICO :: Material Didáctico &quot;UECJAT&quot;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614363"/>
            <a:ext cx="5815012" cy="3371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263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206718" y="473317"/>
            <a:ext cx="10313773" cy="941079"/>
          </a:xfrm>
        </p:spPr>
        <p:txBody>
          <a:bodyPr/>
          <a:lstStyle/>
          <a:p>
            <a:r>
              <a:rPr lang="es-CL" b="1" dirty="0" smtClean="0">
                <a:latin typeface="Comic Sans MS" panose="030F0702030302020204" pitchFamily="66" charset="0"/>
              </a:rPr>
              <a:t>EQUIPO DIRECTIVO BÁSICA</a:t>
            </a:r>
            <a:endParaRPr lang="es-CL" b="1" dirty="0">
              <a:latin typeface="Comic Sans MS" panose="030F0702030302020204" pitchFamily="66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979443" y="1343025"/>
            <a:ext cx="8915400" cy="5155380"/>
          </a:xfrm>
        </p:spPr>
        <p:txBody>
          <a:bodyPr>
            <a:normAutofit/>
          </a:bodyPr>
          <a:lstStyle/>
          <a:p>
            <a:endParaRPr lang="es-CL" sz="1900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s-CL" sz="1900" dirty="0" smtClean="0">
              <a:latin typeface="Comic Sans MS" panose="030F0702030302020204" pitchFamily="66" charset="0"/>
            </a:endParaRPr>
          </a:p>
          <a:p>
            <a:endParaRPr lang="es-CL" sz="1900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s-CL" sz="1900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s-CL" dirty="0">
              <a:solidFill>
                <a:schemeClr val="tx1"/>
              </a:solidFill>
            </a:endParaRPr>
          </a:p>
        </p:txBody>
      </p:sp>
      <p:pic>
        <p:nvPicPr>
          <p:cNvPr id="8" name="5 Imagen" descr="insignia we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953" y="92130"/>
            <a:ext cx="803252" cy="7623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174030"/>
              </p:ext>
            </p:extLst>
          </p:nvPr>
        </p:nvGraphicFramePr>
        <p:xfrm>
          <a:off x="242890" y="1091250"/>
          <a:ext cx="10929940" cy="7170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0435"/>
                <a:gridCol w="4043363"/>
                <a:gridCol w="3386142"/>
              </a:tblGrid>
              <a:tr h="690173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CL" sz="2400" kern="1200" dirty="0" smtClean="0">
                          <a:solidFill>
                            <a:srgbClr val="002060"/>
                          </a:solidFill>
                          <a:effectLst/>
                        </a:rPr>
                        <a:t>       DIRECTOR</a:t>
                      </a:r>
                      <a:r>
                        <a:rPr lang="es-CL" sz="2400" kern="1200" dirty="0">
                          <a:solidFill>
                            <a:srgbClr val="002060"/>
                          </a:solidFill>
                          <a:effectLst/>
                        </a:rPr>
                        <a:t>: Armando </a:t>
                      </a:r>
                      <a:r>
                        <a:rPr lang="es-CL" sz="2400" kern="1200" dirty="0" err="1">
                          <a:solidFill>
                            <a:srgbClr val="002060"/>
                          </a:solidFill>
                          <a:effectLst/>
                        </a:rPr>
                        <a:t>Munizaga</a:t>
                      </a:r>
                      <a:r>
                        <a:rPr lang="es-CL" sz="2400" kern="1200" dirty="0">
                          <a:solidFill>
                            <a:srgbClr val="002060"/>
                          </a:solidFill>
                          <a:effectLst/>
                        </a:rPr>
                        <a:t> Rojas</a:t>
                      </a:r>
                      <a:endParaRPr lang="es-CL" sz="24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CL" sz="2400" kern="1200" dirty="0">
                          <a:solidFill>
                            <a:srgbClr val="002060"/>
                          </a:solidFill>
                          <a:effectLst/>
                        </a:rPr>
                        <a:t>         </a:t>
                      </a:r>
                      <a:r>
                        <a:rPr lang="es-CL" sz="2400" kern="1200" dirty="0" smtClean="0">
                          <a:solidFill>
                            <a:srgbClr val="002060"/>
                          </a:solidFill>
                          <a:effectLst/>
                        </a:rPr>
                        <a:t>  </a:t>
                      </a:r>
                      <a:r>
                        <a:rPr lang="es-CL" sz="2400" kern="1200" dirty="0">
                          <a:solidFill>
                            <a:srgbClr val="002060"/>
                          </a:solidFill>
                          <a:effectLst/>
                        </a:rPr>
                        <a:t>a.munizaga@colegiosandiego.cl </a:t>
                      </a:r>
                      <a:endParaRPr lang="es-CL" sz="24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CL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739" marR="60739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9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CL" sz="1800" b="1" kern="1200" dirty="0">
                          <a:solidFill>
                            <a:srgbClr val="002060"/>
                          </a:solidFill>
                          <a:effectLst/>
                        </a:rPr>
                        <a:t>COORDINACIÓN ACADÉMICA </a:t>
                      </a:r>
                      <a:endParaRPr lang="es-CL" sz="18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CL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739" marR="607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CL" sz="1800" b="1" kern="1200" dirty="0">
                          <a:solidFill>
                            <a:srgbClr val="002060"/>
                          </a:solidFill>
                          <a:effectLst/>
                        </a:rPr>
                        <a:t>CONVIVENCIA ESCOLAR</a:t>
                      </a:r>
                      <a:endParaRPr lang="es-CL" sz="18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CL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739" marR="607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>
                          <a:solidFill>
                            <a:srgbClr val="002060"/>
                          </a:solidFill>
                          <a:effectLst/>
                        </a:rPr>
                        <a:t>INSPECTORÍA</a:t>
                      </a:r>
                      <a:endParaRPr lang="es-CL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739" marR="60739" marT="0" marB="0"/>
                </a:tc>
              </a:tr>
              <a:tr h="26712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800" b="0" kern="1200" dirty="0" smtClean="0">
                          <a:solidFill>
                            <a:srgbClr val="002060"/>
                          </a:solidFill>
                          <a:effectLst/>
                        </a:rPr>
                        <a:t> Jefe </a:t>
                      </a:r>
                      <a:r>
                        <a:rPr lang="es-CL" sz="1800" b="0" kern="1200" dirty="0">
                          <a:solidFill>
                            <a:srgbClr val="002060"/>
                          </a:solidFill>
                          <a:effectLst/>
                        </a:rPr>
                        <a:t>de UTP: </a:t>
                      </a:r>
                      <a:endParaRPr lang="es-CL" sz="1800" b="0" kern="12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800" b="0" kern="1200" dirty="0" smtClean="0">
                          <a:solidFill>
                            <a:srgbClr val="002060"/>
                          </a:solidFill>
                          <a:effectLst/>
                        </a:rPr>
                        <a:t>Carlos </a:t>
                      </a:r>
                      <a:r>
                        <a:rPr lang="es-CL" sz="1800" b="0" kern="1200" dirty="0">
                          <a:solidFill>
                            <a:srgbClr val="002060"/>
                          </a:solidFill>
                          <a:effectLst/>
                        </a:rPr>
                        <a:t>Vásquez.  </a:t>
                      </a:r>
                      <a:endParaRPr lang="es-CL" sz="1800" b="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CL" sz="1800" b="0" kern="1200" dirty="0" smtClean="0">
                          <a:solidFill>
                            <a:srgbClr val="002060"/>
                          </a:solidFill>
                          <a:effectLst/>
                        </a:rPr>
                        <a:t>c.vasquez@colegiosandiego.cl</a:t>
                      </a:r>
                      <a:endParaRPr lang="es-CL" sz="1800" b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s-CL" sz="1800" b="0" kern="12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800" b="0" kern="1200" dirty="0" err="1" smtClean="0">
                          <a:solidFill>
                            <a:srgbClr val="002060"/>
                          </a:solidFill>
                          <a:effectLst/>
                        </a:rPr>
                        <a:t>Curriculista</a:t>
                      </a:r>
                      <a:r>
                        <a:rPr lang="es-CL" sz="1800" b="0" kern="1200" dirty="0">
                          <a:solidFill>
                            <a:srgbClr val="002060"/>
                          </a:solidFill>
                          <a:effectLst/>
                        </a:rPr>
                        <a:t>: </a:t>
                      </a:r>
                      <a:endParaRPr lang="es-CL" sz="1800" b="0" kern="12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800" b="0" kern="1200" dirty="0" smtClean="0">
                          <a:solidFill>
                            <a:srgbClr val="002060"/>
                          </a:solidFill>
                          <a:effectLst/>
                        </a:rPr>
                        <a:t>Nadia </a:t>
                      </a:r>
                      <a:r>
                        <a:rPr lang="es-CL" sz="1800" b="0" kern="1200" dirty="0">
                          <a:solidFill>
                            <a:srgbClr val="002060"/>
                          </a:solidFill>
                          <a:effectLst/>
                        </a:rPr>
                        <a:t>Muñoz.</a:t>
                      </a:r>
                      <a:endParaRPr lang="es-CL" sz="1800" b="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CL" sz="1800" b="0" kern="1200" dirty="0">
                          <a:solidFill>
                            <a:srgbClr val="002060"/>
                          </a:solidFill>
                          <a:effectLst/>
                        </a:rPr>
                        <a:t>n.muñoz@colegiosandiego.cl</a:t>
                      </a:r>
                      <a:endParaRPr lang="es-CL" sz="1800" b="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s-CL" sz="1800" b="0" kern="12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800" b="0" kern="1200" dirty="0" smtClean="0">
                          <a:solidFill>
                            <a:srgbClr val="002060"/>
                          </a:solidFill>
                          <a:effectLst/>
                        </a:rPr>
                        <a:t>Coordinadora </a:t>
                      </a:r>
                      <a:r>
                        <a:rPr lang="es-CL" sz="1800" b="0" kern="1200" dirty="0">
                          <a:solidFill>
                            <a:srgbClr val="002060"/>
                          </a:solidFill>
                          <a:effectLst/>
                        </a:rPr>
                        <a:t>Académica</a:t>
                      </a:r>
                      <a:r>
                        <a:rPr lang="es-CL" sz="1800" b="0" kern="1200" dirty="0" smtClean="0">
                          <a:solidFill>
                            <a:srgbClr val="002060"/>
                          </a:solidFill>
                          <a:effectLst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800" b="0" kern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s-CL" sz="1800" b="0" kern="1200" dirty="0">
                          <a:solidFill>
                            <a:srgbClr val="002060"/>
                          </a:solidFill>
                          <a:effectLst/>
                        </a:rPr>
                        <a:t>Ana María Gómez</a:t>
                      </a:r>
                      <a:r>
                        <a:rPr lang="es-CL" sz="1800" b="0" kern="1200" dirty="0" smtClean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s-CL" sz="1800" b="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b="0" kern="1200" dirty="0" smtClean="0">
                          <a:solidFill>
                            <a:srgbClr val="002060"/>
                          </a:solidFill>
                          <a:effectLst/>
                        </a:rPr>
                        <a:t>a.gomez@colegiosandiego.cl </a:t>
                      </a:r>
                      <a:endParaRPr lang="es-CL" sz="18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739" marR="6073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800" kern="1200" dirty="0">
                          <a:solidFill>
                            <a:srgbClr val="002060"/>
                          </a:solidFill>
                          <a:effectLst/>
                        </a:rPr>
                        <a:t>Coordinadora de CE:  </a:t>
                      </a:r>
                      <a:endParaRPr lang="es-CL" sz="1800" kern="12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800" kern="1200" dirty="0" smtClean="0">
                          <a:solidFill>
                            <a:srgbClr val="002060"/>
                          </a:solidFill>
                          <a:effectLst/>
                        </a:rPr>
                        <a:t>Catalina </a:t>
                      </a:r>
                      <a:r>
                        <a:rPr lang="es-CL" sz="1800" kern="1200" dirty="0">
                          <a:solidFill>
                            <a:srgbClr val="002060"/>
                          </a:solidFill>
                          <a:effectLst/>
                        </a:rPr>
                        <a:t>Bascuñán.</a:t>
                      </a:r>
                      <a:endParaRPr lang="es-CL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CL" sz="1800" kern="1200" dirty="0">
                          <a:solidFill>
                            <a:srgbClr val="002060"/>
                          </a:solidFill>
                          <a:effectLst/>
                        </a:rPr>
                        <a:t>convivenciaescolar@colegiosandiego.cl  </a:t>
                      </a:r>
                      <a:endParaRPr lang="es-CL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CL" sz="1800" kern="1200" dirty="0" smtClean="0">
                          <a:solidFill>
                            <a:srgbClr val="002060"/>
                          </a:solidFill>
                          <a:effectLst/>
                        </a:rPr>
                        <a:t>Psicóloga: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CL" sz="1800" kern="1200" dirty="0" smtClean="0">
                          <a:solidFill>
                            <a:srgbClr val="002060"/>
                          </a:solidFill>
                          <a:effectLst/>
                        </a:rPr>
                        <a:t>Catherine Salas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MX" sz="1800" kern="1200" dirty="0" smtClean="0">
                          <a:solidFill>
                            <a:srgbClr val="002060"/>
                          </a:solidFill>
                          <a:effectLst/>
                        </a:rPr>
                        <a:t>Catherine.salas@colegiosandiego.cl</a:t>
                      </a:r>
                      <a:endParaRPr lang="es-CL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CL" sz="1800" kern="1200" dirty="0" smtClean="0">
                          <a:solidFill>
                            <a:srgbClr val="002060"/>
                          </a:solidFill>
                          <a:effectLst/>
                        </a:rPr>
                        <a:t>Trabajador </a:t>
                      </a:r>
                      <a:r>
                        <a:rPr lang="es-CL" sz="1800" kern="1200" dirty="0">
                          <a:solidFill>
                            <a:srgbClr val="002060"/>
                          </a:solidFill>
                          <a:effectLst/>
                        </a:rPr>
                        <a:t>social</a:t>
                      </a:r>
                      <a:endParaRPr lang="es-CL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CL" sz="1800" kern="1200" dirty="0">
                          <a:solidFill>
                            <a:srgbClr val="002060"/>
                          </a:solidFill>
                          <a:effectLst/>
                        </a:rPr>
                        <a:t>Marcos </a:t>
                      </a:r>
                      <a:r>
                        <a:rPr lang="es-CL" sz="1800" kern="1200" dirty="0" err="1">
                          <a:solidFill>
                            <a:srgbClr val="002060"/>
                          </a:solidFill>
                          <a:effectLst/>
                        </a:rPr>
                        <a:t>Cariola</a:t>
                      </a:r>
                      <a:r>
                        <a:rPr lang="es-CL" sz="1800" kern="1200" dirty="0">
                          <a:solidFill>
                            <a:srgbClr val="002060"/>
                          </a:solidFill>
                          <a:effectLst/>
                        </a:rPr>
                        <a:t>.</a:t>
                      </a:r>
                      <a:endParaRPr lang="es-CL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s-CL" sz="1800" kern="1200" dirty="0">
                          <a:solidFill>
                            <a:srgbClr val="002060"/>
                          </a:solidFill>
                          <a:effectLst/>
                        </a:rPr>
                        <a:t>m.cariola@colegiosandiego.cl</a:t>
                      </a:r>
                      <a:endParaRPr lang="es-CL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739" marR="607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kern="1200" dirty="0">
                          <a:solidFill>
                            <a:srgbClr val="002060"/>
                          </a:solidFill>
                          <a:effectLst/>
                        </a:rPr>
                        <a:t>Inspector </a:t>
                      </a:r>
                      <a:r>
                        <a:rPr lang="es-CL" sz="1800" kern="1200" dirty="0" smtClean="0">
                          <a:solidFill>
                            <a:srgbClr val="002060"/>
                          </a:solidFill>
                          <a:effectLst/>
                        </a:rPr>
                        <a:t>General: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kern="1200" dirty="0" smtClean="0">
                          <a:solidFill>
                            <a:srgbClr val="002060"/>
                          </a:solidFill>
                          <a:effectLst/>
                        </a:rPr>
                        <a:t>Sebastián Aguilera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kern="12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kern="1200" dirty="0" smtClean="0">
                          <a:solidFill>
                            <a:srgbClr val="002060"/>
                          </a:solidFill>
                          <a:effectLst/>
                        </a:rPr>
                        <a:t>s.aguilera@colegiosandiego.cl</a:t>
                      </a:r>
                      <a:endParaRPr lang="es-CL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800" kern="12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kern="12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kern="1200" dirty="0" smtClean="0">
                          <a:solidFill>
                            <a:srgbClr val="002060"/>
                          </a:solidFill>
                          <a:effectLst/>
                        </a:rPr>
                        <a:t>Inspectora del nivel: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kern="1200" dirty="0" smtClean="0">
                          <a:solidFill>
                            <a:srgbClr val="002060"/>
                          </a:solidFill>
                          <a:effectLst/>
                        </a:rPr>
                        <a:t>Kara Jiménez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kern="1200" dirty="0">
                          <a:solidFill>
                            <a:srgbClr val="002060"/>
                          </a:solidFill>
                          <a:effectLst/>
                        </a:rPr>
                        <a:t>k.jimenez@colegiosandiego.cl</a:t>
                      </a:r>
                      <a:endParaRPr lang="es-CL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kern="12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CL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kern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es-CL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CL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739" marR="607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68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02207" y="600363"/>
            <a:ext cx="8596668" cy="1320800"/>
          </a:xfrm>
        </p:spPr>
        <p:txBody>
          <a:bodyPr/>
          <a:lstStyle/>
          <a:p>
            <a:r>
              <a:rPr lang="es-CL" b="1" dirty="0" smtClean="0">
                <a:latin typeface="Comic Sans MS" panose="030F0702030302020204" pitchFamily="66" charset="0"/>
              </a:rPr>
              <a:t>HORARIOS</a:t>
            </a:r>
            <a:endParaRPr lang="es-CL" b="1" dirty="0">
              <a:latin typeface="Comic Sans MS" panose="030F0702030302020204" pitchFamily="66" charset="0"/>
            </a:endParaRP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677334" y="1393430"/>
            <a:ext cx="8915400" cy="4428411"/>
          </a:xfrm>
        </p:spPr>
        <p:txBody>
          <a:bodyPr>
            <a:normAutofit/>
          </a:bodyPr>
          <a:lstStyle/>
          <a:p>
            <a:r>
              <a:rPr lang="es-CL" dirty="0"/>
              <a:t> </a:t>
            </a:r>
            <a:r>
              <a:rPr lang="es-CL" sz="2000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Jornada tarde </a:t>
            </a:r>
          </a:p>
          <a:p>
            <a:pPr marL="0" indent="0">
              <a:buNone/>
            </a:pPr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                 13:45 a 18:45 horas (lunes, miércoles y viernes).</a:t>
            </a:r>
          </a:p>
          <a:p>
            <a:pPr marL="0" indent="0">
              <a:buNone/>
            </a:pPr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                 13:45 a 19:30 </a:t>
            </a:r>
            <a:r>
              <a:rPr lang="es-CL" sz="2000" dirty="0">
                <a:solidFill>
                  <a:srgbClr val="6600CC"/>
                </a:solidFill>
                <a:latin typeface="Comic Sans MS" panose="030F0702030302020204" pitchFamily="66" charset="0"/>
              </a:rPr>
              <a:t>horas</a:t>
            </a:r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 (martes y jueves).</a:t>
            </a:r>
          </a:p>
          <a:p>
            <a:pPr marL="0" indent="0">
              <a:buNone/>
            </a:pPr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 </a:t>
            </a:r>
            <a:r>
              <a:rPr lang="es-CL" sz="2000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2 recreos (</a:t>
            </a:r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20 y 10 minutos).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  Zonas divididas para los primeros.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  Mesas para colación.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2000" dirty="0">
                <a:solidFill>
                  <a:srgbClr val="6600CC"/>
                </a:solidFill>
                <a:latin typeface="Comic Sans MS" panose="030F0702030302020204" pitchFamily="66" charset="0"/>
              </a:rPr>
              <a:t> </a:t>
            </a:r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Supervisión de asistente del curso.</a:t>
            </a:r>
            <a:endParaRPr lang="es-CL" sz="2000" dirty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s-CL" sz="2000" dirty="0" smtClean="0"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r>
              <a:rPr lang="es-CL" sz="2000" dirty="0"/>
              <a:t> </a:t>
            </a:r>
            <a:r>
              <a:rPr lang="es-CL" sz="2000" dirty="0" smtClean="0"/>
              <a:t>  </a:t>
            </a:r>
          </a:p>
          <a:p>
            <a:pPr marL="0" indent="0">
              <a:buNone/>
            </a:pPr>
            <a:endParaRPr lang="es-CL" dirty="0" smtClean="0"/>
          </a:p>
          <a:p>
            <a:endParaRPr lang="es-CL" dirty="0"/>
          </a:p>
        </p:txBody>
      </p:sp>
      <p:pic>
        <p:nvPicPr>
          <p:cNvPr id="7" name="5 Imagen" descr="insignia we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03252" cy="7623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https://i.pinimg.com/736x/cf/ef/33/cfef33417493c76c117004726132376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276" y="3021923"/>
            <a:ext cx="3288458" cy="2799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47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86909" y="806200"/>
            <a:ext cx="5574230" cy="1155263"/>
          </a:xfrm>
        </p:spPr>
        <p:txBody>
          <a:bodyPr>
            <a:noAutofit/>
          </a:bodyPr>
          <a:lstStyle/>
          <a:p>
            <a:pPr algn="ctr"/>
            <a:r>
              <a:rPr lang="es-CL" b="1" dirty="0" smtClean="0">
                <a:latin typeface="Comic Sans MS" panose="030F0702030302020204" pitchFamily="66" charset="0"/>
              </a:rPr>
              <a:t>DISTINTOS PROFESORES EN EDUCACIÓN BÁSICA</a:t>
            </a:r>
            <a:endParaRPr lang="es-CL" b="1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3875" y="3527570"/>
            <a:ext cx="8596668" cy="247606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Profesor </a:t>
            </a:r>
            <a:r>
              <a:rPr lang="es-CL" sz="2400" dirty="0" err="1" smtClean="0">
                <a:solidFill>
                  <a:srgbClr val="6600CC"/>
                </a:solidFill>
                <a:latin typeface="Comic Sans MS" panose="030F0702030302020204" pitchFamily="66" charset="0"/>
              </a:rPr>
              <a:t>unidocente</a:t>
            </a: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 a cargo de jefatura. </a:t>
            </a:r>
          </a:p>
          <a:p>
            <a:pPr>
              <a:lnSpc>
                <a:spcPct val="150000"/>
              </a:lnSpc>
            </a:pP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Profesor especialista: Inglés, educación física y religión.</a:t>
            </a:r>
          </a:p>
          <a:p>
            <a:pPr>
              <a:lnSpc>
                <a:spcPct val="150000"/>
              </a:lnSpc>
            </a:pPr>
            <a:r>
              <a:rPr lang="es-CL" sz="24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Asistente de la educación asignada al curso. </a:t>
            </a:r>
          </a:p>
          <a:p>
            <a:pPr>
              <a:lnSpc>
                <a:spcPct val="150000"/>
              </a:lnSpc>
            </a:pPr>
            <a:endParaRPr lang="es-CL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75" y="1011004"/>
            <a:ext cx="3193034" cy="25165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5 Imagen" descr="insignia we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249" y="83408"/>
            <a:ext cx="803252" cy="7623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9815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7552" y="459793"/>
            <a:ext cx="8596668" cy="1320800"/>
          </a:xfrm>
        </p:spPr>
        <p:txBody>
          <a:bodyPr>
            <a:normAutofit/>
          </a:bodyPr>
          <a:lstStyle/>
          <a:p>
            <a:r>
              <a:rPr lang="es-CL" b="1" dirty="0" smtClean="0">
                <a:latin typeface="Comic Sans MS" panose="030F0702030302020204" pitchFamily="66" charset="0"/>
              </a:rPr>
              <a:t>ASIGNATURAS</a:t>
            </a:r>
            <a:endParaRPr lang="es-CL" b="1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70550" y="1113551"/>
            <a:ext cx="8592153" cy="5095850"/>
          </a:xfrm>
        </p:spPr>
        <p:txBody>
          <a:bodyPr>
            <a:normAutofit lnSpcReduction="10000"/>
          </a:bodyPr>
          <a:lstStyle/>
          <a:p>
            <a:r>
              <a:rPr lang="es-CL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Los estudiantes tendrán las siguientes asignaturas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18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Lenguaje  y comunicación.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18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Matemática.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18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Inglés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18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Historia y Geografía.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18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Ciencias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18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Educación Física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18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Orientación / tecnología</a:t>
            </a:r>
            <a:endParaRPr lang="es-CL" sz="1800" b="1" dirty="0" smtClean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18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Religión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18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Música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18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Artes Visuales</a:t>
            </a:r>
          </a:p>
          <a:p>
            <a:pPr marL="457200" lvl="1" indent="0">
              <a:buNone/>
            </a:pPr>
            <a:endParaRPr lang="es-CL" sz="1800" dirty="0" smtClean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s-CL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 </a:t>
            </a:r>
            <a:r>
              <a:rPr lang="es-CL" u="sng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Cada cuaderno se forra de color diferente, indicaciones en la lista de útiles.</a:t>
            </a:r>
          </a:p>
          <a:p>
            <a:pPr marL="0" indent="0">
              <a:buNone/>
            </a:pPr>
            <a:endParaRPr lang="es-CL" dirty="0" smtClean="0"/>
          </a:p>
        </p:txBody>
      </p:sp>
      <p:pic>
        <p:nvPicPr>
          <p:cNvPr id="6" name="5 Imagen" descr="insignia we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8606"/>
            <a:ext cx="803252" cy="7623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https://image.freepik.com/vector-gratis/coleccion-ninos-estudiando_1264-14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626" y="1649845"/>
            <a:ext cx="3605645" cy="3605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362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9440" y="460580"/>
            <a:ext cx="8530742" cy="1163501"/>
          </a:xfrm>
        </p:spPr>
        <p:txBody>
          <a:bodyPr>
            <a:normAutofit fontScale="90000"/>
          </a:bodyPr>
          <a:lstStyle/>
          <a:p>
            <a:r>
              <a:rPr lang="es-CL" dirty="0"/>
              <a:t> </a:t>
            </a:r>
            <a:r>
              <a:rPr lang="es-CL" dirty="0" smtClean="0"/>
              <a:t> </a:t>
            </a:r>
            <a:r>
              <a:rPr lang="es-CL" sz="4000" b="1" dirty="0" smtClean="0">
                <a:latin typeface="Comic Sans MS" panose="030F0702030302020204" pitchFamily="66" charset="0"/>
              </a:rPr>
              <a:t>METODOLOGÍA Y EVALUACIONES </a:t>
            </a:r>
            <a:endParaRPr lang="es-CL" sz="4000" b="1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71227" y="1128713"/>
            <a:ext cx="8111815" cy="5216420"/>
          </a:xfrm>
        </p:spPr>
        <p:txBody>
          <a:bodyPr>
            <a:noAutofit/>
          </a:bodyPr>
          <a:lstStyle/>
          <a:p>
            <a:r>
              <a:rPr lang="es-CL" sz="2000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Metodología,</a:t>
            </a:r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 según lineamientos indicados por cada Departamento: </a:t>
            </a:r>
          </a:p>
          <a:p>
            <a:pPr marL="0" indent="0">
              <a:buNone/>
            </a:pPr>
            <a:endParaRPr lang="es-CL" sz="2000" dirty="0" smtClean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s-MX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Trabajo determinado por cada departamento.</a:t>
            </a:r>
          </a:p>
          <a:p>
            <a:pPr marL="457200" lvl="1" indent="0">
              <a:buNone/>
            </a:pPr>
            <a:endParaRPr lang="es-CL" sz="2000" dirty="0" smtClean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r>
              <a:rPr lang="es-CL" sz="2000" b="1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Evaluaciones </a:t>
            </a:r>
          </a:p>
          <a:p>
            <a:pPr marL="0" indent="0">
              <a:buNone/>
            </a:pPr>
            <a:endParaRPr lang="es-CL" sz="2000" b="1" dirty="0" smtClean="0">
              <a:solidFill>
                <a:srgbClr val="6600CC"/>
              </a:solidFill>
              <a:latin typeface="Comic Sans MS" panose="030F0702030302020204" pitchFamily="66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Evaluaciones centradas en el proceso.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Pruebas parciales: contenidos y habilidades, lectura complementaria.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CL" sz="20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Evaluación de nivel en asignaturas troncales.</a:t>
            </a:r>
          </a:p>
          <a:p>
            <a:pPr marL="457200" lvl="1" indent="0">
              <a:buNone/>
            </a:pPr>
            <a:endParaRPr lang="es-CL" sz="2000" dirty="0" smtClean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225513">
            <a:off x="450622" y="1759902"/>
            <a:ext cx="2698745" cy="2363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5 Imagen" descr="insignia we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9393"/>
            <a:ext cx="803252" cy="7623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7949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3564" y="326719"/>
            <a:ext cx="8783781" cy="1280890"/>
          </a:xfrm>
        </p:spPr>
        <p:txBody>
          <a:bodyPr>
            <a:normAutofit/>
          </a:bodyPr>
          <a:lstStyle/>
          <a:p>
            <a:r>
              <a:rPr lang="es-CL" b="1" dirty="0" smtClean="0">
                <a:latin typeface="Comic Sans MS" panose="030F0702030302020204" pitchFamily="66" charset="0"/>
              </a:rPr>
              <a:t>DIFERENCIAS EN LA EVALUACIÓN Y PROMOCIÓN</a:t>
            </a:r>
            <a:endParaRPr lang="es-CL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5807352"/>
              </p:ext>
            </p:extLst>
          </p:nvPr>
        </p:nvGraphicFramePr>
        <p:xfrm>
          <a:off x="931124" y="1607609"/>
          <a:ext cx="8686405" cy="4465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051"/>
                <a:gridCol w="4467354"/>
              </a:tblGrid>
              <a:tr h="969336">
                <a:tc>
                  <a:txBody>
                    <a:bodyPr/>
                    <a:lstStyle/>
                    <a:p>
                      <a:pPr algn="l"/>
                      <a:r>
                        <a:rPr lang="es-CL" sz="2000" dirty="0" smtClean="0">
                          <a:latin typeface="Comic Sans MS" panose="030F0702030302020204" pitchFamily="66" charset="0"/>
                        </a:rPr>
                        <a:t>EDUCACIÓN PARVULARIA</a:t>
                      </a:r>
                    </a:p>
                    <a:p>
                      <a:pPr algn="l"/>
                      <a:endParaRPr lang="es-CL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REGLAMENTO DE EVALUACIÓN Y PROMOCIÓN</a:t>
                      </a:r>
                      <a:r>
                        <a:rPr lang="es-CL" sz="2000" baseline="0" dirty="0" smtClean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CL" sz="2000" dirty="0" smtClean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67/2018 DESDE 1ERO BÁSICO</a:t>
                      </a:r>
                      <a:endParaRPr lang="es-CL" sz="2000" dirty="0">
                        <a:solidFill>
                          <a:schemeClr val="bg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86960">
                <a:tc>
                  <a:txBody>
                    <a:bodyPr/>
                    <a:lstStyle/>
                    <a:p>
                      <a:pPr algn="l"/>
                      <a:r>
                        <a:rPr lang="es-CL" sz="2000" kern="1200" dirty="0" smtClean="0">
                          <a:solidFill>
                            <a:srgbClr val="6600CC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Evaluación codificada</a:t>
                      </a:r>
                      <a:r>
                        <a:rPr lang="es-CL" sz="2000" kern="1200" baseline="0" dirty="0" smtClean="0">
                          <a:solidFill>
                            <a:srgbClr val="6600CC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en niveles de logro</a:t>
                      </a:r>
                    </a:p>
                    <a:p>
                      <a:pPr algn="l"/>
                      <a:endParaRPr lang="es-CL" sz="2000" kern="1200" dirty="0" smtClean="0">
                        <a:solidFill>
                          <a:srgbClr val="6600CC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v"/>
                      </a:pPr>
                      <a:r>
                        <a:rPr lang="es-CL" sz="2000" kern="1200" dirty="0" smtClean="0">
                          <a:solidFill>
                            <a:srgbClr val="6600CC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Logrado (L): adquiere el aprendizaje esperado.  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v"/>
                      </a:pPr>
                      <a:r>
                        <a:rPr lang="es-CL" sz="2000" kern="1200" dirty="0" smtClean="0">
                          <a:solidFill>
                            <a:srgbClr val="6600CC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Medianamente Logrado (ML): requiere apoyo para obtener el aprendizaje esperado. 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v"/>
                      </a:pPr>
                      <a:r>
                        <a:rPr lang="es-CL" sz="2000" kern="1200" dirty="0" smtClean="0">
                          <a:solidFill>
                            <a:srgbClr val="6600CC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Por lograr (PL): no</a:t>
                      </a:r>
                      <a:r>
                        <a:rPr lang="es-CL" sz="2000" kern="1200" baseline="0" dirty="0" smtClean="0">
                          <a:solidFill>
                            <a:srgbClr val="6600CC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alcanza el aprendizaje esperado. </a:t>
                      </a:r>
                      <a:endParaRPr lang="es-CL" sz="2000" kern="1200" dirty="0" smtClean="0">
                        <a:solidFill>
                          <a:srgbClr val="6600CC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s-CL" sz="2000" kern="1200" dirty="0" smtClean="0">
                        <a:solidFill>
                          <a:srgbClr val="6600CC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solidFill>
                            <a:srgbClr val="6600CC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Calificación </a:t>
                      </a:r>
                      <a:r>
                        <a:rPr lang="es-CL" sz="2000" dirty="0">
                          <a:solidFill>
                            <a:srgbClr val="6600CC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 asistencia </a:t>
                      </a:r>
                      <a:endParaRPr lang="es-CL" sz="2000" dirty="0" smtClean="0">
                        <a:solidFill>
                          <a:srgbClr val="6600CC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2000" dirty="0">
                        <a:solidFill>
                          <a:srgbClr val="6600CC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CL" sz="2000" dirty="0" smtClean="0">
                          <a:solidFill>
                            <a:srgbClr val="6600CC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1.0   al  7.0</a:t>
                      </a: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CL" sz="2000" baseline="0" dirty="0" smtClean="0">
                          <a:solidFill>
                            <a:srgbClr val="6600CC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4.0   </a:t>
                      </a:r>
                      <a:r>
                        <a:rPr lang="es-CL" sz="2000" dirty="0" smtClean="0">
                          <a:solidFill>
                            <a:srgbClr val="6600CC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Nota </a:t>
                      </a:r>
                      <a:r>
                        <a:rPr lang="es-CL" sz="2000" dirty="0">
                          <a:solidFill>
                            <a:srgbClr val="6600CC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Aprobación Mínima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CL" sz="2000" dirty="0">
                          <a:solidFill>
                            <a:srgbClr val="6600CC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CL" sz="2000" dirty="0" smtClean="0">
                          <a:solidFill>
                            <a:srgbClr val="6600CC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Asistencia </a:t>
                      </a:r>
                      <a:r>
                        <a:rPr lang="es-CL" sz="2000" dirty="0">
                          <a:solidFill>
                            <a:srgbClr val="6600CC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mínima 85%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>
                          <a:solidFill>
                            <a:srgbClr val="6600CC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5 Imagen" descr="insignia we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82"/>
            <a:ext cx="803252" cy="7623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4566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8242" y="655782"/>
            <a:ext cx="9030085" cy="886691"/>
          </a:xfrm>
        </p:spPr>
        <p:txBody>
          <a:bodyPr>
            <a:normAutofit/>
          </a:bodyPr>
          <a:lstStyle/>
          <a:p>
            <a:r>
              <a:rPr lang="es-MX" b="1" dirty="0" smtClean="0">
                <a:latin typeface="Comic Sans MS" panose="030F0702030302020204" pitchFamily="66" charset="0"/>
              </a:rPr>
              <a:t>DEPARTAMENTO PSICOEDUCATIVO</a:t>
            </a:r>
            <a:endParaRPr lang="es-CL" b="1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3251" y="1314450"/>
            <a:ext cx="9355161" cy="4986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MX" sz="28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Compuesta por tres Psicopedagogas.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28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Psicopedagoga encarga del nivel.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2800" dirty="0">
                <a:solidFill>
                  <a:srgbClr val="6600CC"/>
                </a:solidFill>
                <a:latin typeface="Comic Sans MS" panose="030F0702030302020204" pitchFamily="66" charset="0"/>
              </a:rPr>
              <a:t>Tamara Leal :   </a:t>
            </a:r>
            <a:r>
              <a:rPr lang="es-MX" sz="28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t.leal@colegiosandiego.cl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28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Seguimiento de casos 2024: Presentar. documentación y diagnósticos actualizados al inicio del año escolar.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28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Nuevas pesquisas año 2025.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2800" dirty="0" smtClean="0">
                <a:solidFill>
                  <a:srgbClr val="6600CC"/>
                </a:solidFill>
                <a:latin typeface="Comic Sans MS" panose="030F0702030302020204" pitchFamily="66" charset="0"/>
              </a:rPr>
              <a:t>No contamos con PIE - Derivaciones externas.</a:t>
            </a:r>
          </a:p>
          <a:p>
            <a:pPr>
              <a:buFont typeface="Wingdings" panose="05000000000000000000" pitchFamily="2" charset="2"/>
              <a:buChar char="v"/>
            </a:pPr>
            <a:endParaRPr lang="es-CL" sz="2800" dirty="0">
              <a:solidFill>
                <a:srgbClr val="66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5 Imagen" descr="insignia we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755"/>
            <a:ext cx="803252" cy="7623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2915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3177</TotalTime>
  <Words>609</Words>
  <Application>Microsoft Office PowerPoint</Application>
  <PresentationFormat>Panorámica</PresentationFormat>
  <Paragraphs>165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Arial</vt:lpstr>
      <vt:lpstr>Calibri</vt:lpstr>
      <vt:lpstr>Comic Sans MS</vt:lpstr>
      <vt:lpstr>Times New Roman</vt:lpstr>
      <vt:lpstr>Trebuchet MS</vt:lpstr>
      <vt:lpstr>Wingdings</vt:lpstr>
      <vt:lpstr>Wingdings 3</vt:lpstr>
      <vt:lpstr>Faceta</vt:lpstr>
      <vt:lpstr>          INDUCCIÓN </vt:lpstr>
      <vt:lpstr>Presentación de PowerPoint</vt:lpstr>
      <vt:lpstr>EQUIPO DIRECTIVO BÁSICA</vt:lpstr>
      <vt:lpstr>HORARIOS</vt:lpstr>
      <vt:lpstr>DISTINTOS PROFESORES EN EDUCACIÓN BÁSICA</vt:lpstr>
      <vt:lpstr>ASIGNATURAS</vt:lpstr>
      <vt:lpstr>  METODOLOGÍA Y EVALUACIONES </vt:lpstr>
      <vt:lpstr>DIFERENCIAS EN LA EVALUACIÓN Y PROMOCIÓN</vt:lpstr>
      <vt:lpstr>DEPARTAMENTO PSICOEDUCATIVO</vt:lpstr>
      <vt:lpstr>PLATAFORMA EDUCATIVA  </vt:lpstr>
      <vt:lpstr>AUTONOMÍA</vt:lpstr>
      <vt:lpstr>PERIODO DE ADAPTACIÓN </vt:lpstr>
      <vt:lpstr>INGRESO Y RETIRO DE ESTUDIANTES </vt:lpstr>
      <vt:lpstr>CANALES DE COMUNICACIÓN </vt:lpstr>
      <vt:lpstr>AGRADECEMOS SU ASISTENCIA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INDUCCIÓN</dc:title>
  <dc:creator>Coordinación</dc:creator>
  <cp:lastModifiedBy>Ana Maria Gomez</cp:lastModifiedBy>
  <cp:revision>122</cp:revision>
  <dcterms:created xsi:type="dcterms:W3CDTF">2022-12-12T20:55:32Z</dcterms:created>
  <dcterms:modified xsi:type="dcterms:W3CDTF">2024-12-13T14:59:28Z</dcterms:modified>
</cp:coreProperties>
</file>